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1" r:id="rId9"/>
    <p:sldId id="275" r:id="rId10"/>
    <p:sldId id="266" r:id="rId11"/>
    <p:sldId id="264" r:id="rId12"/>
    <p:sldId id="278" r:id="rId13"/>
    <p:sldId id="277" r:id="rId14"/>
    <p:sldId id="267" r:id="rId15"/>
    <p:sldId id="271" r:id="rId16"/>
    <p:sldId id="272" r:id="rId17"/>
    <p:sldId id="273" r:id="rId18"/>
    <p:sldId id="276" r:id="rId19"/>
    <p:sldId id="268" r:id="rId20"/>
    <p:sldId id="269" r:id="rId21"/>
    <p:sldId id="270" r:id="rId22"/>
  </p:sldIdLst>
  <p:sldSz cx="14630400" cy="8229600"/>
  <p:notesSz cx="8229600" cy="14630400"/>
  <p:embeddedFontLst>
    <p:embeddedFont>
      <p:font typeface="DM Sans" pitchFamily="2" charset="0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2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4F7BC8D6-1151-E139-258D-99289100ECFA}"/>
              </a:ext>
            </a:extLst>
          </p:cNvPr>
          <p:cNvSpPr/>
          <p:nvPr/>
        </p:nvSpPr>
        <p:spPr>
          <a:xfrm>
            <a:off x="9913550" y="5368624"/>
            <a:ext cx="142723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</a:rPr>
              <a:t>Presented by: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2AE07FD-ED24-1DC8-AF8C-B485E7383F1C}"/>
              </a:ext>
            </a:extLst>
          </p:cNvPr>
          <p:cNvSpPr/>
          <p:nvPr/>
        </p:nvSpPr>
        <p:spPr>
          <a:xfrm>
            <a:off x="10214454" y="5929660"/>
            <a:ext cx="4103709" cy="322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Akhil Janardhanan (250860925001)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EF7897C-6157-686E-A067-C339997E211A}"/>
              </a:ext>
            </a:extLst>
          </p:cNvPr>
          <p:cNvSpPr/>
          <p:nvPr/>
        </p:nvSpPr>
        <p:spPr>
          <a:xfrm>
            <a:off x="10214454" y="6299742"/>
            <a:ext cx="4103709" cy="322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Dhruvin Solanki (250860925007)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60DBE8-95EF-15FA-22C8-960562117F2A}"/>
              </a:ext>
            </a:extLst>
          </p:cNvPr>
          <p:cNvSpPr/>
          <p:nvPr/>
        </p:nvSpPr>
        <p:spPr>
          <a:xfrm>
            <a:off x="10214453" y="6696177"/>
            <a:ext cx="4103709" cy="322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Jahanvi Malviya (250860925004)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F152743-6D0D-D5D1-4ADB-13DFCE1B2613}"/>
              </a:ext>
            </a:extLst>
          </p:cNvPr>
          <p:cNvSpPr/>
          <p:nvPr/>
        </p:nvSpPr>
        <p:spPr>
          <a:xfrm>
            <a:off x="10214455" y="7083916"/>
            <a:ext cx="4103708" cy="40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Sagar Chavan (250860925006)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67794DB5-845A-F9F1-94CD-CF559050C60F}"/>
              </a:ext>
            </a:extLst>
          </p:cNvPr>
          <p:cNvSpPr/>
          <p:nvPr/>
        </p:nvSpPr>
        <p:spPr>
          <a:xfrm>
            <a:off x="1478678" y="5374049"/>
            <a:ext cx="142723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</a:rPr>
              <a:t>Guided by: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CA8958F-B5EA-0285-FB86-75C62189BADA}"/>
              </a:ext>
            </a:extLst>
          </p:cNvPr>
          <p:cNvSpPr/>
          <p:nvPr/>
        </p:nvSpPr>
        <p:spPr>
          <a:xfrm>
            <a:off x="1873433" y="5929660"/>
            <a:ext cx="1761835" cy="37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Prof. Divya Das</a:t>
            </a: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081143F0-1911-A030-623F-A8FA1BD2234B}"/>
              </a:ext>
            </a:extLst>
          </p:cNvPr>
          <p:cNvSpPr/>
          <p:nvPr/>
        </p:nvSpPr>
        <p:spPr>
          <a:xfrm>
            <a:off x="1873432" y="6252602"/>
            <a:ext cx="1929133" cy="37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Prof. Soorya Mam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1F8AE5-E88C-45E1-86D9-1374BA33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69" y="107304"/>
            <a:ext cx="3144644" cy="17688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2390FC-D175-1858-97F9-252088985DD2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65E94A-4608-64AE-54DC-911ECFDDC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36059"/>
              </p:ext>
            </p:extLst>
          </p:nvPr>
        </p:nvGraphicFramePr>
        <p:xfrm>
          <a:off x="1221058" y="2208944"/>
          <a:ext cx="12188283" cy="2552747"/>
        </p:xfrm>
        <a:graphic>
          <a:graphicData uri="http://schemas.openxmlformats.org/drawingml/2006/table">
            <a:tbl>
              <a:tblPr/>
              <a:tblGrid>
                <a:gridCol w="12188283">
                  <a:extLst>
                    <a:ext uri="{9D8B030D-6E8A-4147-A177-3AD203B41FA5}">
                      <a16:colId xmlns:a16="http://schemas.microsoft.com/office/drawing/2014/main" val="211177130"/>
                    </a:ext>
                  </a:extLst>
                </a:gridCol>
              </a:tblGrid>
              <a:tr h="255274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5550"/>
                        </a:lnSpc>
                        <a:buNone/>
                      </a:pPr>
                      <a:r>
                        <a:rPr lang="en-US" sz="4450" kern="1200" dirty="0">
                          <a:solidFill>
                            <a:srgbClr val="5C4E3D"/>
                          </a:solidFill>
                          <a:latin typeface="Libre Baskerville" pitchFamily="34" charset="0"/>
                          <a:ea typeface="+mn-ea"/>
                          <a:cs typeface="+mn-cs"/>
                        </a:rPr>
                        <a:t>Forecasting Nifty 200 data utilizing the preceding year’s data with the assistance of </a:t>
                      </a:r>
                      <a:r>
                        <a:rPr lang="en-US" sz="4450" kern="1200" dirty="0" err="1">
                          <a:solidFill>
                            <a:srgbClr val="5C4E3D"/>
                          </a:solidFill>
                          <a:latin typeface="Libre Baskerville" pitchFamily="34" charset="0"/>
                          <a:ea typeface="+mn-ea"/>
                          <a:cs typeface="+mn-cs"/>
                        </a:rPr>
                        <a:t>PySpark</a:t>
                      </a:r>
                      <a:r>
                        <a:rPr lang="en-US" sz="4450" kern="1200" dirty="0">
                          <a:solidFill>
                            <a:srgbClr val="5C4E3D"/>
                          </a:solidFill>
                          <a:latin typeface="Libre Baskerville" pitchFamily="34" charset="0"/>
                          <a:ea typeface="+mn-ea"/>
                          <a:cs typeface="+mn-cs"/>
                        </a:rPr>
                        <a:t> and Airflow 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761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431"/>
            <a:ext cx="125600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Architecture: End-to-End Forecasting Pipeline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0681"/>
            <a:ext cx="130428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architecture integrates HDFS for storage,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Hive for create external tables and perform structured SQL-based analysis, </a:t>
            </a:r>
            <a:r>
              <a:rPr lang="en-US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PySpark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processing, and Airflow for orchestration, ensuring a seamless and automated flow from raw data to actionable forecasts.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9" y="2326362"/>
            <a:ext cx="10434161" cy="46953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49780" y="2685034"/>
            <a:ext cx="1825969" cy="28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Raw Nifty Data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49780" y="3109447"/>
            <a:ext cx="1825969" cy="40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HDFS storage of input files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623" y="3800556"/>
            <a:ext cx="404447" cy="4044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75749" y="6004322"/>
            <a:ext cx="1836002" cy="40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PySpark Processing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475749" y="6568981"/>
            <a:ext cx="1836002" cy="40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 and feature prep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527" y="5275378"/>
            <a:ext cx="404447" cy="4044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61587" y="2685034"/>
            <a:ext cx="1825969" cy="28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Forecast Model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261587" y="3109447"/>
            <a:ext cx="1825969" cy="40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predictive algorithms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7463" y="3760425"/>
            <a:ext cx="404448" cy="4044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067490" y="6007712"/>
            <a:ext cx="1825969" cy="56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Airflow Orchestration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067491" y="6568981"/>
            <a:ext cx="1825969" cy="40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Ingest, run models, store results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268" y="5275378"/>
            <a:ext cx="404447" cy="4044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31407C-C43E-6E5F-0B21-73173B870201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7392"/>
            <a:ext cx="1000184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Forecasting Methodology &amp; Model Evaluation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53051"/>
            <a:ext cx="33289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Forecasting Methodology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70930" y="1992511"/>
            <a:ext cx="45720" cy="91523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009531" y="2015371"/>
            <a:ext cx="21845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Auto-ARIMA Model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09531" y="2408634"/>
            <a:ext cx="609814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Employed Auto-ARIMA for robust time-series forecasting, automatically determining optimal model parameters.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70930" y="3117175"/>
            <a:ext cx="45720" cy="91523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6"/>
          <p:cNvSpPr/>
          <p:nvPr/>
        </p:nvSpPr>
        <p:spPr>
          <a:xfrm>
            <a:off x="1009531" y="314003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Training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09531" y="3533299"/>
            <a:ext cx="609814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was rigorously trained using comprehensive historical closing prices of the Nifty 200 index.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70930" y="4241840"/>
            <a:ext cx="45720" cy="91523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1009531" y="42647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Back-testing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09531" y="4657963"/>
            <a:ext cx="609814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Extensive back-testing was performed on recent data points to validate model performance and stability.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70930" y="5366504"/>
            <a:ext cx="45720" cy="91523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1009531" y="5389364"/>
            <a:ext cx="22369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Next-Day Prediction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009531" y="5782628"/>
            <a:ext cx="609814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Forecasts are generated specifically for the next trading day, focusing on short-term predictions.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70930" y="6491168"/>
            <a:ext cx="45720" cy="91523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009531" y="65140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Trend Direction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09531" y="6907292"/>
            <a:ext cx="609814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change is calculated to clearly indicate the projected trend direction (up, down, or stable).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30346" y="1553051"/>
            <a:ext cx="59193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Evaluation: Performance Metrics Used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7530346" y="2015371"/>
            <a:ext cx="3093125" cy="2100739"/>
          </a:xfrm>
          <a:prstGeom prst="roundRect">
            <a:avLst>
              <a:gd name="adj" fmla="val 34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707987" y="2193012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B88E23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362" y="2333268"/>
            <a:ext cx="229553" cy="229552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707987" y="283083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MAPE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707987" y="3224093"/>
            <a:ext cx="2737842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Absolute Percentage Error (MAPE) is the primary metric to quantify forecast accuracy.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10750987" y="2015371"/>
            <a:ext cx="3093244" cy="2100739"/>
          </a:xfrm>
          <a:prstGeom prst="roundRect">
            <a:avLst>
              <a:gd name="adj" fmla="val 34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10928628" y="2193012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B88E23"/>
          </a:solidFill>
          <a:ln/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69002" y="2333268"/>
            <a:ext cx="229553" cy="22955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10928628" y="2830830"/>
            <a:ext cx="22930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 Calculation</a:t>
            </a:r>
            <a:endParaRPr lang="en-US" sz="1650" dirty="0"/>
          </a:p>
        </p:txBody>
      </p:sp>
      <p:sp>
        <p:nvSpPr>
          <p:cNvPr id="29" name="Text 25"/>
          <p:cNvSpPr/>
          <p:nvPr/>
        </p:nvSpPr>
        <p:spPr>
          <a:xfrm>
            <a:off x="10928628" y="3224093"/>
            <a:ext cx="273796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 Accuracy = (100 - MAPE), providing an intuitive measure of model reliability.</a:t>
            </a:r>
            <a:endParaRPr lang="en-US" sz="1300" dirty="0"/>
          </a:p>
        </p:txBody>
      </p:sp>
      <p:sp>
        <p:nvSpPr>
          <p:cNvPr id="30" name="Shape 26"/>
          <p:cNvSpPr/>
          <p:nvPr/>
        </p:nvSpPr>
        <p:spPr>
          <a:xfrm>
            <a:off x="7530346" y="4243626"/>
            <a:ext cx="3093125" cy="2338864"/>
          </a:xfrm>
          <a:prstGeom prst="roundRect">
            <a:avLst>
              <a:gd name="adj" fmla="val 30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1" name="Shape 27"/>
          <p:cNvSpPr/>
          <p:nvPr/>
        </p:nvSpPr>
        <p:spPr>
          <a:xfrm>
            <a:off x="7707987" y="442126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B88E23"/>
          </a:solidFill>
          <a:ln/>
        </p:spPr>
      </p:sp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8362" y="4561523"/>
            <a:ext cx="229553" cy="229552"/>
          </a:xfrm>
          <a:prstGeom prst="rect">
            <a:avLst/>
          </a:prstGeom>
        </p:spPr>
      </p:pic>
      <p:sp>
        <p:nvSpPr>
          <p:cNvPr id="33" name="Text 28"/>
          <p:cNvSpPr/>
          <p:nvPr/>
        </p:nvSpPr>
        <p:spPr>
          <a:xfrm>
            <a:off x="7707987" y="50590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Predicted vs. Actual</a:t>
            </a:r>
            <a:endParaRPr lang="en-US" sz="1650" dirty="0"/>
          </a:p>
        </p:txBody>
      </p:sp>
      <p:sp>
        <p:nvSpPr>
          <p:cNvPr id="34" name="Text 29"/>
          <p:cNvSpPr/>
          <p:nvPr/>
        </p:nvSpPr>
        <p:spPr>
          <a:xfrm>
            <a:off x="7707987" y="5452348"/>
            <a:ext cx="2737842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comparison of predicted values against actual market values to assess deviations.</a:t>
            </a:r>
            <a:endParaRPr lang="en-US" sz="1300" dirty="0"/>
          </a:p>
        </p:txBody>
      </p:sp>
      <p:sp>
        <p:nvSpPr>
          <p:cNvPr id="35" name="Shape 30"/>
          <p:cNvSpPr/>
          <p:nvPr/>
        </p:nvSpPr>
        <p:spPr>
          <a:xfrm>
            <a:off x="10750987" y="4243626"/>
            <a:ext cx="3093244" cy="2338864"/>
          </a:xfrm>
          <a:prstGeom prst="roundRect">
            <a:avLst>
              <a:gd name="adj" fmla="val 30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6" name="Shape 31"/>
          <p:cNvSpPr/>
          <p:nvPr/>
        </p:nvSpPr>
        <p:spPr>
          <a:xfrm>
            <a:off x="10928628" y="442126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B88E23"/>
          </a:solidFill>
          <a:ln/>
        </p:spPr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9002" y="4561523"/>
            <a:ext cx="229553" cy="229552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10928628" y="5059085"/>
            <a:ext cx="216681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Stock-Wise Analysis</a:t>
            </a:r>
            <a:endParaRPr lang="en-US" sz="1650" dirty="0"/>
          </a:p>
        </p:txBody>
      </p:sp>
      <p:sp>
        <p:nvSpPr>
          <p:cNvPr id="39" name="Text 33"/>
          <p:cNvSpPr/>
          <p:nvPr/>
        </p:nvSpPr>
        <p:spPr>
          <a:xfrm>
            <a:off x="10928628" y="5452348"/>
            <a:ext cx="2737961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Individual stock-wise accuracy analysis identifies variations in model performance across different securities.</a:t>
            </a:r>
            <a:endParaRPr lang="en-US" sz="13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DD0B8B-B5B1-7455-1024-7CB753AC99CE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174B-CC1E-2B93-0270-9178B6CB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7161EDD1-A0C1-92A9-1888-1616D94A8019}"/>
              </a:ext>
            </a:extLst>
          </p:cNvPr>
          <p:cNvSpPr/>
          <p:nvPr/>
        </p:nvSpPr>
        <p:spPr>
          <a:xfrm>
            <a:off x="2191215" y="4137102"/>
            <a:ext cx="10247970" cy="1229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6000" dirty="0">
                <a:solidFill>
                  <a:srgbClr val="5C4E3D"/>
                </a:solidFill>
                <a:latin typeface="Libre Baskerville" pitchFamily="34" charset="0"/>
              </a:rPr>
              <a:t>Comparative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68940-8C5A-8BDC-C31A-B76536D3D75B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71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673B4-31DF-1006-140C-7141628F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C3EB677F-3B1F-BA2F-6A73-F568E2449F25}"/>
              </a:ext>
            </a:extLst>
          </p:cNvPr>
          <p:cNvSpPr/>
          <p:nvPr/>
        </p:nvSpPr>
        <p:spPr>
          <a:xfrm>
            <a:off x="2191215" y="4137102"/>
            <a:ext cx="10247970" cy="1229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6000" dirty="0">
                <a:solidFill>
                  <a:srgbClr val="5C4E3D"/>
                </a:solidFill>
                <a:latin typeface="Libre Baskerville" pitchFamily="34" charset="0"/>
              </a:rPr>
              <a:t>Results &amp; 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0C458-0C95-5D9C-3453-9687EE168B93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58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BF438-6A89-ADCE-F276-B3984FD73D05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E7F9E-C4B1-D43E-05E8-9F01CFCC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6"/>
            <a:ext cx="14630400" cy="81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892F8A-E308-E6E4-FCCA-19C30F28AC3B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E8006-9663-3C99-923E-9D7DBF80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6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32FD7-0053-2FA5-9DC1-FDB494F39EAE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F529-598B-7900-F4E9-FA314F5B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3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558A4B-0B0F-C983-8088-A22E4AF6E5BC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24BD2-4065-6270-1807-B8988F04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399" cy="81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6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3">
            <a:extLst>
              <a:ext uri="{FF2B5EF4-FFF2-40B4-BE49-F238E27FC236}">
                <a16:creationId xmlns:a16="http://schemas.microsoft.com/office/drawing/2014/main" id="{901A43D5-1F40-F696-AC73-E98FA1D5A1BD}"/>
              </a:ext>
            </a:extLst>
          </p:cNvPr>
          <p:cNvSpPr/>
          <p:nvPr/>
        </p:nvSpPr>
        <p:spPr>
          <a:xfrm>
            <a:off x="988254" y="4593234"/>
            <a:ext cx="278138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Limitations</a:t>
            </a:r>
          </a:p>
        </p:txBody>
      </p:sp>
      <p:sp>
        <p:nvSpPr>
          <p:cNvPr id="3" name="Text 14">
            <a:extLst>
              <a:ext uri="{FF2B5EF4-FFF2-40B4-BE49-F238E27FC236}">
                <a16:creationId xmlns:a16="http://schemas.microsoft.com/office/drawing/2014/main" id="{7D6D8180-265C-FDE6-904E-0CE9471257B1}"/>
              </a:ext>
            </a:extLst>
          </p:cNvPr>
          <p:cNvSpPr/>
          <p:nvPr/>
        </p:nvSpPr>
        <p:spPr>
          <a:xfrm>
            <a:off x="1540920" y="5342912"/>
            <a:ext cx="10328197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Historical Dependency: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Forecast accuracy is inherently dependent on historical trends.</a:t>
            </a:r>
          </a:p>
        </p:txBody>
      </p:sp>
      <p:sp>
        <p:nvSpPr>
          <p:cNvPr id="4" name="Text 15">
            <a:extLst>
              <a:ext uri="{FF2B5EF4-FFF2-40B4-BE49-F238E27FC236}">
                <a16:creationId xmlns:a16="http://schemas.microsoft.com/office/drawing/2014/main" id="{F02E68CB-B86E-805E-48BB-1DC21E31064E}"/>
              </a:ext>
            </a:extLst>
          </p:cNvPr>
          <p:cNvSpPr/>
          <p:nvPr/>
        </p:nvSpPr>
        <p:spPr>
          <a:xfrm>
            <a:off x="1540920" y="5825595"/>
            <a:ext cx="10328196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External Factors: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Market volatility and unforeseen external factors are not explicitly modeled.</a:t>
            </a:r>
          </a:p>
        </p:txBody>
      </p:sp>
      <p:sp>
        <p:nvSpPr>
          <p:cNvPr id="5" name="Text 16">
            <a:extLst>
              <a:ext uri="{FF2B5EF4-FFF2-40B4-BE49-F238E27FC236}">
                <a16:creationId xmlns:a16="http://schemas.microsoft.com/office/drawing/2014/main" id="{CA64147C-2703-1EB6-30B7-BF3B2D4ED062}"/>
              </a:ext>
            </a:extLst>
          </p:cNvPr>
          <p:cNvSpPr/>
          <p:nvPr/>
        </p:nvSpPr>
        <p:spPr>
          <a:xfrm>
            <a:off x="1540920" y="6308278"/>
            <a:ext cx="10328196" cy="38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Short-Term Focus: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Currently limited to short-term forecasting horizons.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EFA3ABC6-2D0F-7029-D585-291B19038303}"/>
              </a:ext>
            </a:extLst>
          </p:cNvPr>
          <p:cNvSpPr/>
          <p:nvPr/>
        </p:nvSpPr>
        <p:spPr>
          <a:xfrm>
            <a:off x="1540920" y="6790960"/>
            <a:ext cx="10328196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Varying Performance: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Model performance may exhibit variations across individual stocks.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D3FB4-5A82-E93D-55FE-CA82B4106638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749FAB63-3921-033B-874B-1A8B31394FFA}"/>
              </a:ext>
            </a:extLst>
          </p:cNvPr>
          <p:cNvSpPr/>
          <p:nvPr/>
        </p:nvSpPr>
        <p:spPr>
          <a:xfrm>
            <a:off x="988254" y="896778"/>
            <a:ext cx="847287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Advantages of the Proposed System</a:t>
            </a:r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6C3FEF6E-C3D5-FA3C-E7A8-CA7C4A77394D}"/>
              </a:ext>
            </a:extLst>
          </p:cNvPr>
          <p:cNvSpPr/>
          <p:nvPr/>
        </p:nvSpPr>
        <p:spPr>
          <a:xfrm>
            <a:off x="1540920" y="1651078"/>
            <a:ext cx="7920206" cy="20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Scalable Processing: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Leverages PySpark for scalable big-data processing.</a:t>
            </a: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19D1783-4BD0-7366-081C-EB7D23666CC3}"/>
              </a:ext>
            </a:extLst>
          </p:cNvPr>
          <p:cNvSpPr/>
          <p:nvPr/>
        </p:nvSpPr>
        <p:spPr>
          <a:xfrm>
            <a:off x="1540921" y="2087549"/>
            <a:ext cx="806027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Full Automation: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Ensures a fully automated workflow through Airflow.</a:t>
            </a: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DED759FE-7ACD-1647-D360-3C7FB30FFD26}"/>
              </a:ext>
            </a:extLst>
          </p:cNvPr>
          <p:cNvSpPr/>
          <p:nvPr/>
        </p:nvSpPr>
        <p:spPr>
          <a:xfrm>
            <a:off x="1540921" y="2517922"/>
            <a:ext cx="9587996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Efficient Handling: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Effectively manages large financial datasets.</a:t>
            </a: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FCD6A7EE-7AD3-93AA-251C-21AD662E35A4}"/>
              </a:ext>
            </a:extLst>
          </p:cNvPr>
          <p:cNvSpPr/>
          <p:nvPr/>
        </p:nvSpPr>
        <p:spPr>
          <a:xfrm>
            <a:off x="1540920" y="2951093"/>
            <a:ext cx="10179011" cy="231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Reduced Time: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Significantly decreased execution time compared to traditional methods.</a:t>
            </a: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0CD5628E-94BF-1C0A-4456-C7E3ABF36923}"/>
              </a:ext>
            </a:extLst>
          </p:cNvPr>
          <p:cNvSpPr/>
          <p:nvPr/>
        </p:nvSpPr>
        <p:spPr>
          <a:xfrm>
            <a:off x="1540921" y="3420899"/>
            <a:ext cx="9587995" cy="211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Reusable: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Offers a reusable and extensible forecasting pipeline.</a:t>
            </a:r>
          </a:p>
        </p:txBody>
      </p:sp>
    </p:spTree>
    <p:extLst>
      <p:ext uri="{BB962C8B-B14F-4D97-AF65-F5344CB8AC3E}">
        <p14:creationId xmlns:p14="http://schemas.microsoft.com/office/powerpoint/2010/main" val="331403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8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8" y="22762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markets generate massive volumes of time-series data characterized by high volatility and inherent analytical complexity. Traditional tools often struggle to process this scale and nature of data effectively.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89" y="32994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analysis of stock index trends is not only time-consuming and prone to human error but also lacks the scalability required for modern financial applications.</a:t>
            </a: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3790" y="4605454"/>
            <a:ext cx="13042819" cy="2561275"/>
          </a:xfrm>
          <a:prstGeom prst="roundRect">
            <a:avLst>
              <a:gd name="adj" fmla="val 4195"/>
            </a:avLst>
          </a:prstGeom>
          <a:solidFill>
            <a:srgbClr val="F3E4B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037713"/>
            <a:ext cx="354330" cy="2834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01748" y="5037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01748" y="5735032"/>
            <a:ext cx="120080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develop a robust system for forecasting the Nifty 200 stock index using previous year's historical data. This involves leveraging PySpark for distributed data processing and Apache Airflow for automated workflow orchestration, ensuring a scalable, reliable, and repeatable market trend forecasting solution.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9EF8F-534A-B79F-8C1A-A7D3CF880F07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8">
            <a:extLst>
              <a:ext uri="{FF2B5EF4-FFF2-40B4-BE49-F238E27FC236}">
                <a16:creationId xmlns:a16="http://schemas.microsoft.com/office/drawing/2014/main" id="{115F37B8-4F2D-3920-F4E7-A52F4DFE32D2}"/>
              </a:ext>
            </a:extLst>
          </p:cNvPr>
          <p:cNvSpPr/>
          <p:nvPr/>
        </p:nvSpPr>
        <p:spPr>
          <a:xfrm>
            <a:off x="1213316" y="790159"/>
            <a:ext cx="3202567" cy="505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1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Future Scope</a:t>
            </a:r>
          </a:p>
        </p:txBody>
      </p:sp>
      <p:sp>
        <p:nvSpPr>
          <p:cNvPr id="3" name="Text 19">
            <a:extLst>
              <a:ext uri="{FF2B5EF4-FFF2-40B4-BE49-F238E27FC236}">
                <a16:creationId xmlns:a16="http://schemas.microsoft.com/office/drawing/2014/main" id="{D7C9BF29-7BB2-1D19-B74B-989D518448B5}"/>
              </a:ext>
            </a:extLst>
          </p:cNvPr>
          <p:cNvSpPr/>
          <p:nvPr/>
        </p:nvSpPr>
        <p:spPr>
          <a:xfrm>
            <a:off x="1621419" y="1521543"/>
            <a:ext cx="1138756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Advanced Models: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Incorporate deep learning models for enhanced prediction capabilities.</a:t>
            </a:r>
          </a:p>
        </p:txBody>
      </p:sp>
      <p:sp>
        <p:nvSpPr>
          <p:cNvPr id="4" name="Text 20">
            <a:extLst>
              <a:ext uri="{FF2B5EF4-FFF2-40B4-BE49-F238E27FC236}">
                <a16:creationId xmlns:a16="http://schemas.microsoft.com/office/drawing/2014/main" id="{5438FD24-FFC5-8374-8CB8-C7EDDC339A80}"/>
              </a:ext>
            </a:extLst>
          </p:cNvPr>
          <p:cNvSpPr/>
          <p:nvPr/>
        </p:nvSpPr>
        <p:spPr>
          <a:xfrm>
            <a:off x="1621419" y="2136774"/>
            <a:ext cx="11387562" cy="561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Expanded Indicators: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Integrate macro-economic indicators and news sentiment analysis for a holistic view.</a:t>
            </a:r>
          </a:p>
        </p:txBody>
      </p:sp>
      <p:sp>
        <p:nvSpPr>
          <p:cNvPr id="5" name="Text 21">
            <a:extLst>
              <a:ext uri="{FF2B5EF4-FFF2-40B4-BE49-F238E27FC236}">
                <a16:creationId xmlns:a16="http://schemas.microsoft.com/office/drawing/2014/main" id="{006DDCD9-703E-2B54-FCC6-128C10D6DD95}"/>
              </a:ext>
            </a:extLst>
          </p:cNvPr>
          <p:cNvSpPr/>
          <p:nvPr/>
        </p:nvSpPr>
        <p:spPr>
          <a:xfrm>
            <a:off x="1621419" y="2924506"/>
            <a:ext cx="11387562" cy="34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Longer Horizon: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Extend the forecasting horizon to weekly or monthly predictions.</a:t>
            </a:r>
          </a:p>
        </p:txBody>
      </p:sp>
      <p:sp>
        <p:nvSpPr>
          <p:cNvPr id="6" name="Text 22">
            <a:extLst>
              <a:ext uri="{FF2B5EF4-FFF2-40B4-BE49-F238E27FC236}">
                <a16:creationId xmlns:a16="http://schemas.microsoft.com/office/drawing/2014/main" id="{6D3977E8-962D-5D85-0460-0C93EBE84E16}"/>
              </a:ext>
            </a:extLst>
          </p:cNvPr>
          <p:cNvSpPr/>
          <p:nvPr/>
        </p:nvSpPr>
        <p:spPr>
          <a:xfrm>
            <a:off x="1621419" y="3498338"/>
            <a:ext cx="1130950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Real-Time Data: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Implement real-time streaming data processing using technologies like Kafka.</a:t>
            </a:r>
          </a:p>
        </p:txBody>
      </p:sp>
      <p:sp>
        <p:nvSpPr>
          <p:cNvPr id="7" name="Text 23">
            <a:extLst>
              <a:ext uri="{FF2B5EF4-FFF2-40B4-BE49-F238E27FC236}">
                <a16:creationId xmlns:a16="http://schemas.microsoft.com/office/drawing/2014/main" id="{7E6D8350-95C7-43DA-4269-0C8C1796FD6A}"/>
              </a:ext>
            </a:extLst>
          </p:cNvPr>
          <p:cNvSpPr/>
          <p:nvPr/>
        </p:nvSpPr>
        <p:spPr>
          <a:xfrm>
            <a:off x="1621419" y="4114417"/>
            <a:ext cx="1138756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Dashboard Integration: 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Deploy results via interactive dashboards for investors and stakeholders.</a:t>
            </a:r>
          </a:p>
        </p:txBody>
      </p:sp>
      <p:sp>
        <p:nvSpPr>
          <p:cNvPr id="8" name="Text 24">
            <a:extLst>
              <a:ext uri="{FF2B5EF4-FFF2-40B4-BE49-F238E27FC236}">
                <a16:creationId xmlns:a16="http://schemas.microsoft.com/office/drawing/2014/main" id="{D555D281-7E57-699A-4070-3AB2B06A87A4}"/>
              </a:ext>
            </a:extLst>
          </p:cNvPr>
          <p:cNvSpPr/>
          <p:nvPr/>
        </p:nvSpPr>
        <p:spPr>
          <a:xfrm>
            <a:off x="1213316" y="5243462"/>
            <a:ext cx="2720770" cy="4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Conclusion</a:t>
            </a:r>
          </a:p>
        </p:txBody>
      </p:sp>
      <p:sp>
        <p:nvSpPr>
          <p:cNvPr id="9" name="Text 25">
            <a:extLst>
              <a:ext uri="{FF2B5EF4-FFF2-40B4-BE49-F238E27FC236}">
                <a16:creationId xmlns:a16="http://schemas.microsoft.com/office/drawing/2014/main" id="{99D9A937-3037-C76A-6F85-7D43D0680B70}"/>
              </a:ext>
            </a:extLst>
          </p:cNvPr>
          <p:cNvSpPr/>
          <p:nvPr/>
        </p:nvSpPr>
        <p:spPr>
          <a:xfrm>
            <a:off x="1621419" y="6031194"/>
            <a:ext cx="11387562" cy="89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We have successfully implemented a scalable stock forecasting system that leverages the power of PySpark for distributed processing and Apache Airflow for robust automation. This project demonstrates an effective, end-to-end solution for financial analytics, suitable for real-world use cases.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97E43D-F5D7-F413-E0B7-ACFDE5F6CD4A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081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7">
            <a:extLst>
              <a:ext uri="{FF2B5EF4-FFF2-40B4-BE49-F238E27FC236}">
                <a16:creationId xmlns:a16="http://schemas.microsoft.com/office/drawing/2014/main" id="{27682C56-F97A-059A-66CD-8A27719D548B}"/>
              </a:ext>
            </a:extLst>
          </p:cNvPr>
          <p:cNvSpPr/>
          <p:nvPr/>
        </p:nvSpPr>
        <p:spPr>
          <a:xfrm>
            <a:off x="5033266" y="3884414"/>
            <a:ext cx="456386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89DD9D-6646-FA0E-851F-6A7B5DB22851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57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3418"/>
            <a:ext cx="13042821" cy="1008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This Project?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26030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20534"/>
            <a:ext cx="42445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Investment Decisions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779877"/>
            <a:ext cx="639341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 stock market forecasting is critical for informed investment strategies and proactive risk management in dynamic financial landscapes.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073" y="2526030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3073" y="3320534"/>
            <a:ext cx="40264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Overcoming Data Challenges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43073" y="3779877"/>
            <a:ext cx="6393537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single-machine processing units are inadequate for the sheer volume and velocity of modern financial datasets, necessitating distributed solutions.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97554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92058"/>
            <a:ext cx="3460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 &amp; Reliability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93790" y="6451402"/>
            <a:ext cx="639341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There is a pressing need for automated, scalable, and highly reliable analytical pipelines in financial operations to ensure consistent performance.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073" y="5197554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3073" y="5992058"/>
            <a:ext cx="416754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Leveraging PySpark &amp; Airflow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43073" y="6451402"/>
            <a:ext cx="6393537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PySpark provides the backbone for distributed computation on large datasets, while Airflow guarantees end-to-end automation and seamless scheduling of complex forecasting workflows.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E8A24F-2CFF-8CDF-2C5C-B75BBD331A19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132"/>
            <a:ext cx="126084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Objectives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31382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554242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1039654" y="19055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687592" y="1735693"/>
            <a:ext cx="26099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Data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87592" y="2106216"/>
            <a:ext cx="119447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effectively analyze historical Nifty 200 index data, extracting meaningful patterns and trends.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2765227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788087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F7EDD4"/>
          </a:solidFill>
          <a:ln/>
        </p:spPr>
      </p:sp>
      <p:sp>
        <p:nvSpPr>
          <p:cNvPr id="10" name="Text 8"/>
          <p:cNvSpPr/>
          <p:nvPr/>
        </p:nvSpPr>
        <p:spPr>
          <a:xfrm>
            <a:off x="1039654" y="31394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87592" y="2969538"/>
            <a:ext cx="36099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Pipeline Development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87592" y="3340060"/>
            <a:ext cx="119447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construct a robust and scalable forecasting pipeline utilizing the distributed processing capabilities of PySpark.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3999071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21931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F7EDD4"/>
          </a:solidFill>
          <a:ln/>
        </p:spPr>
      </p:sp>
      <p:sp>
        <p:nvSpPr>
          <p:cNvPr id="15" name="Text 13"/>
          <p:cNvSpPr/>
          <p:nvPr/>
        </p:nvSpPr>
        <p:spPr>
          <a:xfrm>
            <a:off x="1039654" y="43732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87592" y="4203383"/>
            <a:ext cx="38615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Workflow Integration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87592" y="4573905"/>
            <a:ext cx="119447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automate data ingestion, processing, and forecasting operations through Apache Airflow for reliability and repeatability.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5232916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55776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F7EDD4"/>
          </a:solidFill>
          <a:ln/>
        </p:spPr>
      </p:sp>
      <p:sp>
        <p:nvSpPr>
          <p:cNvPr id="20" name="Text 18"/>
          <p:cNvSpPr/>
          <p:nvPr/>
        </p:nvSpPr>
        <p:spPr>
          <a:xfrm>
            <a:off x="1039654" y="560712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687592" y="5437227"/>
            <a:ext cx="23651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 Evaluation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87592" y="5807750"/>
            <a:ext cx="119447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rigorously evaluate the forecasting model's accuracy using established statistical metrics.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93790" y="6466761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489621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F7EDD4"/>
          </a:solidFill>
          <a:ln/>
        </p:spPr>
      </p:sp>
      <p:sp>
        <p:nvSpPr>
          <p:cNvPr id="25" name="Text 23"/>
          <p:cNvSpPr/>
          <p:nvPr/>
        </p:nvSpPr>
        <p:spPr>
          <a:xfrm>
            <a:off x="1039654" y="68409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687592" y="6671072"/>
            <a:ext cx="35931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Insights Generation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687592" y="7041594"/>
            <a:ext cx="119447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produce timely and actionable insights that can inform short-term market trend predictions.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2606D2-16F1-DB13-55EA-EEB792D21BD0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122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53513"/>
            <a:ext cx="325112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Description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86289" y="2932702"/>
            <a:ext cx="693693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Consists of historical Nifty 200 index data.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86289" y="3340372"/>
            <a:ext cx="693693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daily stock closing prices for Nifty 200 constituent stocks.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86289" y="4084155"/>
            <a:ext cx="693693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duration: Comprehensive historical market data spanning the previous one year.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86289" y="4827939"/>
            <a:ext cx="693693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Stored in CSV format and efficiently ingested into HDFS.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264128" y="1953514"/>
            <a:ext cx="399788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Attributes Included: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8264128" y="2764645"/>
            <a:ext cx="557998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specific trading day.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264128" y="3172315"/>
            <a:ext cx="557998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Symbol: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Unique identifier for each stock.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264128" y="3579985"/>
            <a:ext cx="5579983" cy="394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Closing Price: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final trading price for the day.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264128" y="4045648"/>
            <a:ext cx="557998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Opening Price: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price at the start of the trading day.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64128" y="4789431"/>
            <a:ext cx="557998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Price: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highest price reached during the trading day.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264128" y="5533216"/>
            <a:ext cx="557998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Price: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lowest price reached during the trading day.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264128" y="6277000"/>
            <a:ext cx="557998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Volume: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total number of shares traded.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D7380-DFC9-D828-0011-7A1BF8B26DED}"/>
              </a:ext>
            </a:extLst>
          </p:cNvPr>
          <p:cNvSpPr/>
          <p:nvPr/>
        </p:nvSpPr>
        <p:spPr>
          <a:xfrm>
            <a:off x="12678937" y="7597979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76AEF-8F1F-58C0-D7C3-CB55063E5157}"/>
              </a:ext>
            </a:extLst>
          </p:cNvPr>
          <p:cNvSpPr txBox="1"/>
          <p:nvPr/>
        </p:nvSpPr>
        <p:spPr>
          <a:xfrm>
            <a:off x="8178569" y="6712662"/>
            <a:ext cx="5579983" cy="73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</a:rPr>
              <a:t>Adjusted Close Price: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 Closing price adjusted for corporate actions (splits/dividends)</a:t>
            </a:r>
            <a:endParaRPr lang="en-IN" dirty="0">
              <a:solidFill>
                <a:srgbClr val="454240"/>
              </a:solidFill>
              <a:latin typeface="DM Sans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80B8F4-EB86-379C-FF30-88548D2207A5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D502E-73E2-D9E6-32E6-71A5DF93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5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7141"/>
            <a:ext cx="1252513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Technologies: The Pillars of Our Forecasting System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9790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9561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2669858" y="17239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2972" y="1876901"/>
            <a:ext cx="204073" cy="2040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6671" y="24043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PySpark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6671" y="27465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for distributed data processing and transformation, enabling scalable operations on large datasets.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183862" y="19790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10" name="Shape 7"/>
          <p:cNvSpPr/>
          <p:nvPr/>
        </p:nvSpPr>
        <p:spPr>
          <a:xfrm>
            <a:off x="5183862" y="19561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11" name="Shape 8"/>
          <p:cNvSpPr/>
          <p:nvPr/>
        </p:nvSpPr>
        <p:spPr>
          <a:xfrm>
            <a:off x="7059930" y="17239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3044" y="1876901"/>
            <a:ext cx="204073" cy="2040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76743" y="24043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Apache Airflow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376743" y="27465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Employed for robust workflow scheduling and automation, ensuring timely and consistent execution of tasks.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9573935" y="19790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16" name="Shape 12"/>
          <p:cNvSpPr/>
          <p:nvPr/>
        </p:nvSpPr>
        <p:spPr>
          <a:xfrm>
            <a:off x="9573935" y="19561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50003" y="17239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3117" y="1876901"/>
            <a:ext cx="204073" cy="20407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66816" y="24043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HDFS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766816" y="27465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Provided distributed storage for both raw and processed data, supporting fault tolerance and high throughput.</a:t>
            </a:r>
            <a:endParaRPr lang="en-US" sz="1300" dirty="0"/>
          </a:p>
        </p:txBody>
      </p:sp>
      <p:sp>
        <p:nvSpPr>
          <p:cNvPr id="21" name="Shape 16"/>
          <p:cNvSpPr/>
          <p:nvPr/>
        </p:nvSpPr>
        <p:spPr>
          <a:xfrm>
            <a:off x="793790" y="40364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0135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23" name="Shape 18"/>
          <p:cNvSpPr/>
          <p:nvPr/>
        </p:nvSpPr>
        <p:spPr>
          <a:xfrm>
            <a:off x="2669858" y="37813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2972" y="3934301"/>
            <a:ext cx="204073" cy="20407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86671" y="44617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986671" y="48039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language for data analysis, model development, and scripting various components of the system.</a:t>
            </a:r>
            <a:endParaRPr lang="en-US" sz="1300" dirty="0"/>
          </a:p>
        </p:txBody>
      </p:sp>
      <p:sp>
        <p:nvSpPr>
          <p:cNvPr id="27" name="Shape 21"/>
          <p:cNvSpPr/>
          <p:nvPr/>
        </p:nvSpPr>
        <p:spPr>
          <a:xfrm>
            <a:off x="5183862" y="40364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28" name="Shape 22"/>
          <p:cNvSpPr/>
          <p:nvPr/>
        </p:nvSpPr>
        <p:spPr>
          <a:xfrm>
            <a:off x="5183862" y="40135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29" name="Shape 23"/>
          <p:cNvSpPr/>
          <p:nvPr/>
        </p:nvSpPr>
        <p:spPr>
          <a:xfrm>
            <a:off x="7059930" y="37813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3044" y="3934301"/>
            <a:ext cx="204073" cy="204073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376743" y="4461748"/>
            <a:ext cx="244197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ARIMA (Auto-ARIMA)</a:t>
            </a:r>
            <a:endParaRPr lang="en-US" sz="1650" dirty="0"/>
          </a:p>
        </p:txBody>
      </p:sp>
      <p:sp>
        <p:nvSpPr>
          <p:cNvPr id="32" name="Text 25"/>
          <p:cNvSpPr/>
          <p:nvPr/>
        </p:nvSpPr>
        <p:spPr>
          <a:xfrm>
            <a:off x="5376743" y="48039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Selected as the core time-series forecasting model for its effectiveness in handling temporal data.</a:t>
            </a:r>
            <a:endParaRPr lang="en-US" sz="1300" dirty="0"/>
          </a:p>
        </p:txBody>
      </p:sp>
      <p:sp>
        <p:nvSpPr>
          <p:cNvPr id="33" name="Shape 26"/>
          <p:cNvSpPr/>
          <p:nvPr/>
        </p:nvSpPr>
        <p:spPr>
          <a:xfrm>
            <a:off x="9573935" y="4036457"/>
            <a:ext cx="4262557" cy="1674733"/>
          </a:xfrm>
          <a:prstGeom prst="roundRect">
            <a:avLst>
              <a:gd name="adj" fmla="val 6552"/>
            </a:avLst>
          </a:prstGeom>
          <a:solidFill>
            <a:srgbClr val="FFFDFA"/>
          </a:solidFill>
          <a:ln/>
        </p:spPr>
      </p:sp>
      <p:sp>
        <p:nvSpPr>
          <p:cNvPr id="34" name="Shape 27"/>
          <p:cNvSpPr/>
          <p:nvPr/>
        </p:nvSpPr>
        <p:spPr>
          <a:xfrm>
            <a:off x="9573935" y="4013597"/>
            <a:ext cx="4262557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35" name="Shape 28"/>
          <p:cNvSpPr/>
          <p:nvPr/>
        </p:nvSpPr>
        <p:spPr>
          <a:xfrm>
            <a:off x="11450003" y="37813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03117" y="3934301"/>
            <a:ext cx="204073" cy="204073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9766816" y="44617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Pandas &amp; NumPy</a:t>
            </a:r>
            <a:endParaRPr lang="en-US" sz="1650" dirty="0"/>
          </a:p>
        </p:txBody>
      </p:sp>
      <p:sp>
        <p:nvSpPr>
          <p:cNvPr id="38" name="Text 30"/>
          <p:cNvSpPr/>
          <p:nvPr/>
        </p:nvSpPr>
        <p:spPr>
          <a:xfrm>
            <a:off x="9766816" y="4803934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for efficient data manipulation and numerical operations, crucial for preparing and processing financial data.</a:t>
            </a:r>
            <a:endParaRPr lang="en-US" sz="1300" dirty="0"/>
          </a:p>
        </p:txBody>
      </p:sp>
      <p:sp>
        <p:nvSpPr>
          <p:cNvPr id="40" name="Shape 32"/>
          <p:cNvSpPr/>
          <p:nvPr/>
        </p:nvSpPr>
        <p:spPr>
          <a:xfrm>
            <a:off x="793790" y="6070997"/>
            <a:ext cx="13042702" cy="91440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41" name="Shape 33"/>
          <p:cNvSpPr/>
          <p:nvPr/>
        </p:nvSpPr>
        <p:spPr>
          <a:xfrm>
            <a:off x="7059930" y="5838706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B88E23"/>
          </a:solidFill>
          <a:ln/>
        </p:spPr>
      </p:sp>
      <p:pic>
        <p:nvPicPr>
          <p:cNvPr id="4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3044" y="5991701"/>
            <a:ext cx="204073" cy="2040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36384C4-405E-5B68-FD61-9D111C2B6E60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143E8E96-4540-C9B3-3558-2624A305ACFB}"/>
              </a:ext>
            </a:extLst>
          </p:cNvPr>
          <p:cNvSpPr/>
          <p:nvPr/>
        </p:nvSpPr>
        <p:spPr>
          <a:xfrm>
            <a:off x="5376743" y="650200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</a:rPr>
              <a:t>Hive</a:t>
            </a:r>
          </a:p>
        </p:txBody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E3B36F88-0AC4-80C3-4383-C449ED939FEF}"/>
              </a:ext>
            </a:extLst>
          </p:cNvPr>
          <p:cNvSpPr/>
          <p:nvPr/>
        </p:nvSpPr>
        <p:spPr>
          <a:xfrm>
            <a:off x="5376743" y="6844189"/>
            <a:ext cx="387679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</a:rPr>
              <a:t>Data warehousing and SQL-based querying on Nifty 200 historical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Pre-Processing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5144"/>
            <a:ext cx="907256" cy="1088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6183" y="22865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46183" y="2657118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Raw CSV data was loaded directly from HDFS using PySpark, leveraging its distributed capabilities.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93852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6183" y="3375303"/>
            <a:ext cx="28430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Missing Values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46183" y="3745825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robust forward-fill techniques to address and impute any missing data points, ensuring data continuity.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82559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6183" y="4464010"/>
            <a:ext cx="28278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Time-Series Conversion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46183" y="4834533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 columns were transformed into appropriate time-series formats, crucial for sequential analysis.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1267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6183" y="5552718"/>
            <a:ext cx="29572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Filtering &amp; Cleaning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46183" y="5923240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Inconsistent stock entries were meticulously filtered and cleaned to maintain data integrity and accuracy.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59974"/>
            <a:ext cx="907256" cy="1088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6183" y="6641425"/>
            <a:ext cx="25925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Model-Ready Datasets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46183" y="7011948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and refined datasets were prepared, optimizing them for seamless integration into forecasting models.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339E8-7D94-4A57-6CA5-FF8C1FD37211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B2C046-E48C-EEC9-21E4-A71B4A0BFFD4}"/>
              </a:ext>
            </a:extLst>
          </p:cNvPr>
          <p:cNvSpPr/>
          <p:nvPr/>
        </p:nvSpPr>
        <p:spPr>
          <a:xfrm>
            <a:off x="12678937" y="7638585"/>
            <a:ext cx="1951463" cy="591015"/>
          </a:xfrm>
          <a:prstGeom prst="rect">
            <a:avLst/>
          </a:prstGeom>
          <a:solidFill>
            <a:srgbClr val="FFFDFA"/>
          </a:solidFill>
          <a:ln>
            <a:solidFill>
              <a:srgbClr val="FFFD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2D73A-D442-E5B5-BCA9-FFD9F522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" y="70243"/>
            <a:ext cx="5138071" cy="4293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4120C-40ED-E033-221C-490D4DFC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49" y="4425149"/>
            <a:ext cx="8246253" cy="3687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A15C9-C5F1-EAEC-E307-ABD057FA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" y="4425149"/>
            <a:ext cx="6141680" cy="368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CCDCD-7D9E-27B7-4FE2-1BBC3423A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458" y="70243"/>
            <a:ext cx="4391545" cy="4293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F9150-9434-F7E1-6C48-6FB09B391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981" y="93824"/>
            <a:ext cx="4783268" cy="42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1197</Words>
  <Application>Microsoft Office PowerPoint</Application>
  <PresentationFormat>Custom</PresentationFormat>
  <Paragraphs>142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Sagar Chavan</cp:lastModifiedBy>
  <cp:revision>85</cp:revision>
  <dcterms:created xsi:type="dcterms:W3CDTF">2026-01-27T13:56:24Z</dcterms:created>
  <dcterms:modified xsi:type="dcterms:W3CDTF">2026-01-28T05:29:01Z</dcterms:modified>
</cp:coreProperties>
</file>